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6858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Roboto-regular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83143cf36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283143cf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739b2389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739b238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2739b2389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906e79178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906e791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2906e79178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906e79178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906e791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2906e79178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906e79178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906e7917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2906e79178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906e79178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906e7917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2906e79178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906e79178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906e7917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2906e79178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739b23896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739b238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2739b23896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83525d4c5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83525d4c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283525d4c5_0_1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83143cf36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283143cf3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83525d4c5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83525d4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283525d4c5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83525d4c5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83525d4c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283525d4c5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83525d4c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83525d4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283525d4c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72aa9727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72aa972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272aa9727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710889a8c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710889a8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What is REST API?</a:t>
            </a:r>
            <a:endParaRPr/>
          </a:p>
        </p:txBody>
      </p:sp>
      <p:sp>
        <p:nvSpPr>
          <p:cNvPr id="103" name="Google Shape;103;g12710889a8c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710889a8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710889a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Open Source platform</a:t>
            </a:r>
            <a:endParaRPr/>
          </a:p>
        </p:txBody>
      </p:sp>
      <p:sp>
        <p:nvSpPr>
          <p:cNvPr id="112" name="Google Shape;112;g12710889a8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83525d4c5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83525d4c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WHAT IS GOOGLE CONTAINER REGISTRY</a:t>
            </a:r>
            <a:endParaRPr/>
          </a:p>
        </p:txBody>
      </p:sp>
      <p:sp>
        <p:nvSpPr>
          <p:cNvPr id="123" name="Google Shape;123;g1283525d4c5_0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83525d4c5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83525d4c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283525d4c5_0_1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514350" y="1597820"/>
            <a:ext cx="5829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028700" y="2914650"/>
            <a:ext cx="48006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342900" y="476250"/>
            <a:ext cx="6172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 rot="5400000">
            <a:off x="2103450" y="-255599"/>
            <a:ext cx="26511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 rot="5400000">
            <a:off x="3945848" y="1534438"/>
            <a:ext cx="35799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 rot="5400000">
            <a:off x="810300" y="48388"/>
            <a:ext cx="35799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2514600" y="4767264"/>
            <a:ext cx="160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42900" y="514350"/>
            <a:ext cx="6172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42900" y="1543051"/>
            <a:ext cx="6172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572000" y="459581"/>
            <a:ext cx="1886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5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Google Shape;22;p4"/>
          <p:cNvSpPr/>
          <p:nvPr>
            <p:ph idx="2" type="pic"/>
          </p:nvPr>
        </p:nvSpPr>
        <p:spPr>
          <a:xfrm>
            <a:off x="342900" y="459581"/>
            <a:ext cx="41148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0" y="1200151"/>
            <a:ext cx="1886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1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5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35"/>
              </a:spcBef>
              <a:spcAft>
                <a:spcPts val="0"/>
              </a:spcAft>
              <a:buClr>
                <a:schemeClr val="dk2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35"/>
              </a:spcBef>
              <a:spcAft>
                <a:spcPts val="0"/>
              </a:spcAft>
              <a:buClr>
                <a:schemeClr val="dk2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541735" y="2477691"/>
            <a:ext cx="58293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541735" y="1352550"/>
            <a:ext cx="58293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42900" y="514350"/>
            <a:ext cx="6172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42900" y="1085851"/>
            <a:ext cx="30288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3486150" y="1085851"/>
            <a:ext cx="30288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–"/>
              <a:defRPr b="0" i="0" sz="13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»"/>
              <a:defRPr b="0" i="0" sz="13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42900" y="514350"/>
            <a:ext cx="30300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42900" y="1288255"/>
            <a:ext cx="30300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3483770" y="514350"/>
            <a:ext cx="3031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4" type="body"/>
          </p:nvPr>
        </p:nvSpPr>
        <p:spPr>
          <a:xfrm>
            <a:off x="3483770" y="1288255"/>
            <a:ext cx="30312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342900" y="514350"/>
            <a:ext cx="6172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457450" y="4767264"/>
            <a:ext cx="160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342901" y="438150"/>
            <a:ext cx="2256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5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2681287" y="438151"/>
            <a:ext cx="38337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342901" y="1428751"/>
            <a:ext cx="22563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10"/>
              </a:spcBef>
              <a:spcAft>
                <a:spcPts val="0"/>
              </a:spcAft>
              <a:buClr>
                <a:srgbClr val="006096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5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35"/>
              </a:spcBef>
              <a:spcAft>
                <a:spcPts val="0"/>
              </a:spcAft>
              <a:buClr>
                <a:schemeClr val="dk2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35"/>
              </a:spcBef>
              <a:spcAft>
                <a:spcPts val="0"/>
              </a:spcAft>
              <a:buClr>
                <a:schemeClr val="dk2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2672999" y="4767264"/>
            <a:ext cx="160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42900" y="914400"/>
            <a:ext cx="6172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42900" y="1943101"/>
            <a:ext cx="6172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4914900" y="4767264"/>
            <a:ext cx="160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htmlpreview.github.io/?https://github.com/pranjal1/ML_Deploy/blob/main/results/locust.html" TargetMode="External"/><Relationship Id="rId4" Type="http://schemas.openxmlformats.org/officeDocument/2006/relationships/hyperlink" Target="https://github.com/pranjal1/ML_Deploy/blob/main/results/cloud_run.ipyn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hyperlink" Target="mailto:preranak@udel.edu" TargetMode="External"/><Relationship Id="rId6" Type="http://schemas.openxmlformats.org/officeDocument/2006/relationships/hyperlink" Target="mailto:preranak@udel.edu" TargetMode="External"/><Relationship Id="rId7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62" name="Google Shape;62;p13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444715" y="1894574"/>
            <a:ext cx="60924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/>
              <a:t>Evaluating Serverless Machine Learning Performance On Google Cloud Run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06119" y="4590599"/>
            <a:ext cx="60924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1200"/>
              <a:t>Setting up a Google Cloud Project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464" y="188407"/>
            <a:ext cx="1318461" cy="70679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1310822" y="2824984"/>
            <a:ext cx="408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solidFill>
                  <a:schemeClr val="lt1"/>
                </a:solidFill>
              </a:rPr>
              <a:t>	           PRERANA KHATIWADA</a:t>
            </a:r>
            <a:endParaRPr>
              <a:solidFill>
                <a:schemeClr val="lt1"/>
              </a:solidFill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PRANJAL DHAKAL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Computer and Information Sciences</a:t>
            </a:r>
            <a:br>
              <a:rPr b="1" lang="en-US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US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University of Delaware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245745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00" y="347925"/>
            <a:ext cx="5513701" cy="40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42900" y="514350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42900" y="1543051"/>
            <a:ext cx="61722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614"/>
            <a:ext cx="6858001" cy="477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42900" y="514350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42900" y="1543051"/>
            <a:ext cx="61722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50" y="355900"/>
            <a:ext cx="6444275" cy="39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42900" y="514350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42900" y="1543051"/>
            <a:ext cx="61722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5" y="251275"/>
            <a:ext cx="6664750" cy="394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42900" y="514350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42900" y="1543051"/>
            <a:ext cx="61722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291500"/>
            <a:ext cx="6239277" cy="37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42900" y="514350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42900" y="1543051"/>
            <a:ext cx="61722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84625"/>
            <a:ext cx="6172201" cy="436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42900" y="514350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Gunicorn (WSGI)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42900" y="1543051"/>
            <a:ext cx="61722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sz="1500">
                <a:solidFill>
                  <a:schemeClr val="dk1"/>
                </a:solidFill>
              </a:rPr>
              <a:t>Takes care of running multiple instances of our web application in a single container using multiple threads.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sz="1500">
                <a:solidFill>
                  <a:schemeClr val="dk1"/>
                </a:solidFill>
              </a:rPr>
              <a:t>Perform health check and restart instances as needed.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sz="1500">
                <a:solidFill>
                  <a:schemeClr val="dk1"/>
                </a:solidFill>
              </a:rPr>
              <a:t>Distribute requests across the instances and communicate with the web-server.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sz="1500">
                <a:solidFill>
                  <a:schemeClr val="dk1"/>
                </a:solidFill>
              </a:rPr>
              <a:t>In our case, we forced the container to have single instance due to memory constraint.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42900" y="260475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342900" y="1226900"/>
            <a:ext cx="2478000" cy="310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Locust load testing result</a:t>
            </a:r>
            <a:endParaRPr b="1" sz="15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Locust Results</a:t>
            </a:r>
            <a:endParaRPr sz="1300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Cloud Run analytics</a:t>
            </a:r>
            <a:endParaRPr b="1" sz="15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CloundRun_MainResults</a:t>
            </a:r>
            <a:endParaRPr sz="1300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29"/>
          <p:cNvSpPr txBox="1"/>
          <p:nvPr>
            <p:ph idx="2" type="body"/>
          </p:nvPr>
        </p:nvSpPr>
        <p:spPr>
          <a:xfrm>
            <a:off x="2820900" y="1406200"/>
            <a:ext cx="3976200" cy="310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Strong Scalability, Robustness,Portability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 languages does not matter.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learn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 Friendly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Microservice should be Integrated with Continuous Integration(CI) and Continuous Delivery(CD) otherwise it will cost too much human resource in maintenance.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211" name="Google Shape;211;p30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464" y="188407"/>
            <a:ext cx="1318461" cy="706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239238" y="1981150"/>
            <a:ext cx="6379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Computer and Information Sciences</a:t>
            </a:r>
            <a:br>
              <a:rPr b="1" i="0" lang="en-US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University of Delaware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Prerana Khatiwada</a:t>
            </a:r>
            <a:br>
              <a:rPr b="1" i="0" lang="en-US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PhD Student</a:t>
            </a:r>
            <a:br>
              <a:rPr b="1" i="0" lang="en-US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US" sz="1600" u="sng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preranak@udel.edu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Pranjal Dhakal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PhD Student</a:t>
            </a:r>
            <a:br>
              <a:rPr b="1" lang="en-US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dpranjal</a:t>
            </a:r>
            <a:r>
              <a:rPr lang="en-US" sz="16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@udel.edu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Github: https://github.com/pranjal1/ML_Deploy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631623" y="895200"/>
            <a:ext cx="5752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b="0" i="0" sz="4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3625" y="2148525"/>
            <a:ext cx="2434376" cy="25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42900" y="514350"/>
            <a:ext cx="6172200" cy="136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buzzword is hot    today?</a:t>
            </a:r>
            <a:endParaRPr sz="4000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42900" y="2204350"/>
            <a:ext cx="6172200" cy="198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925" y="1284500"/>
            <a:ext cx="3043350" cy="30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42900" y="413750"/>
            <a:ext cx="61722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1292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1292DE"/>
                </a:solidFill>
                <a:latin typeface="Arial"/>
                <a:ea typeface="Arial"/>
                <a:cs typeface="Arial"/>
                <a:sym typeface="Arial"/>
              </a:rPr>
              <a:t>Answer: Serverless Containers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42900" y="1297625"/>
            <a:ext cx="6172200" cy="32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700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cloud-native development model that allows developers to build and run applications without having to manage servers.</a:t>
            </a:r>
            <a:endParaRPr sz="1700">
              <a:solidFill>
                <a:srgbClr val="20212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containerized applications that are cost effective.</a:t>
            </a:r>
            <a:endParaRPr sz="1700">
              <a:solidFill>
                <a:srgbClr val="20212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Eliminates/minimizes the need for expensive onsite hardware, software and storage infrastructure.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4C1130"/>
                </a:solidFill>
                <a:latin typeface="Arial"/>
                <a:ea typeface="Arial"/>
                <a:cs typeface="Arial"/>
                <a:sym typeface="Arial"/>
              </a:rPr>
              <a:t>Therefore, it's important to know how to package such applications as containers and deploy the application on the Google Cloud Platform.</a:t>
            </a:r>
            <a:endParaRPr i="1" sz="1400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42900" y="345100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Objective</a:t>
            </a:r>
            <a:endParaRPr sz="3500"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42900" y="1382675"/>
            <a:ext cx="6172200" cy="33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understand </a:t>
            </a:r>
            <a:r>
              <a:rPr lang="en-US" sz="17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Microservice Architecture.</a:t>
            </a:r>
            <a:endParaRPr sz="17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learn about </a:t>
            </a:r>
            <a:r>
              <a:rPr lang="en-US" sz="17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Containerization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Dockers and features offered by Google Cloud Platform.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➔"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simulate different load scenarios and stress test the server that runs Machine Learning tasks.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42900" y="514350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Existing works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42900" y="1170976"/>
            <a:ext cx="61722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➔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James Lewis first proposed the the term of microservices at a conference in San Francisco in 2012.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➔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Netflix was one of the first companies to use the concept on a big scale, referring to it as "fine-grained service-oriented architecture".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4294967295" type="title"/>
          </p:nvPr>
        </p:nvSpPr>
        <p:spPr>
          <a:xfrm>
            <a:off x="342900" y="204050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1292DE"/>
                </a:solidFill>
                <a:latin typeface="Arial"/>
                <a:ea typeface="Arial"/>
                <a:cs typeface="Arial"/>
                <a:sym typeface="Arial"/>
              </a:rPr>
              <a:t>What is Microservice</a:t>
            </a:r>
            <a:endParaRPr sz="3500"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245745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875" y="843400"/>
            <a:ext cx="3708051" cy="20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601800" y="2988575"/>
            <a:ext cx="59133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</a:rPr>
              <a:t>Communicate with each other using </a:t>
            </a:r>
            <a:r>
              <a:rPr lang="en-US" sz="1100">
                <a:solidFill>
                  <a:srgbClr val="1155CC"/>
                </a:solidFill>
                <a:highlight>
                  <a:srgbClr val="FFFFFF"/>
                </a:highlight>
              </a:rPr>
              <a:t>REST API. </a:t>
            </a:r>
            <a:endParaRPr sz="1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lang="en-US" sz="1100">
                <a:solidFill>
                  <a:schemeClr val="dk1"/>
                </a:solidFill>
              </a:rPr>
              <a:t>Microservice architecture has very good portability by using container technology like Docker.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42900" y="514350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1292DE"/>
                </a:solidFill>
                <a:latin typeface="Arial"/>
                <a:ea typeface="Arial"/>
                <a:cs typeface="Arial"/>
                <a:sym typeface="Arial"/>
              </a:rPr>
              <a:t> What is </a:t>
            </a:r>
            <a:r>
              <a:rPr lang="en-US" sz="3500">
                <a:solidFill>
                  <a:srgbClr val="1292DE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sz="3500"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72150" y="2149325"/>
            <a:ext cx="6713700" cy="21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 is a software platform that allows you to build, test, and deploy applications quickly, packaging software into standardized units called </a:t>
            </a:r>
            <a:r>
              <a:rPr b="1" lang="en-US" sz="24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675" y="54050"/>
            <a:ext cx="2138051" cy="20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413725" y="1175400"/>
            <a:ext cx="386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4C1130"/>
                </a:solidFill>
                <a:latin typeface="Calibri"/>
                <a:ea typeface="Calibri"/>
                <a:cs typeface="Calibri"/>
                <a:sym typeface="Calibri"/>
              </a:rPr>
              <a:t>Containerization for software</a:t>
            </a:r>
            <a:endParaRPr i="1" sz="1500">
              <a:solidFill>
                <a:srgbClr val="4C11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22250" y="4335125"/>
            <a:ext cx="62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21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4C1130"/>
                </a:solidFill>
                <a:latin typeface="Calibri"/>
                <a:ea typeface="Calibri"/>
                <a:cs typeface="Calibri"/>
                <a:sym typeface="Calibri"/>
              </a:rPr>
              <a:t>Docker uses resource isolation in the OS kernel to run multiple containers on the same OS.</a:t>
            </a:r>
            <a:endParaRPr i="1" sz="1500">
              <a:solidFill>
                <a:srgbClr val="4C113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42900" y="288675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Google Cloud Run</a:t>
            </a:r>
            <a:endParaRPr sz="3500"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42900" y="930925"/>
            <a:ext cx="6172200" cy="35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develop and deploy highly scalable containerized applications on a serverless platform.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Developers can build and run applications without having to manage servers.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performs automatic scaling depending on the request traffic. 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42900" y="202000"/>
            <a:ext cx="6172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Proposed Model</a:t>
            </a:r>
            <a:endParaRPr sz="35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42900" y="1085850"/>
            <a:ext cx="2769600" cy="310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a Flask app which will provide REST A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that can be used by client to send request.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App will run Tensorflow MobileNetV2 image Classification Model.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classify images into one of 1000 categories.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app is then containerized using Docker.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containerized application is then deployed to GCP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2628900" y="4767264"/>
            <a:ext cx="16002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3112425" y="1085850"/>
            <a:ext cx="3402600" cy="310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350" y="1085850"/>
            <a:ext cx="3402600" cy="31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UD Primary and Secondary">
      <a:dk1>
        <a:srgbClr val="000000"/>
      </a:dk1>
      <a:lt1>
        <a:srgbClr val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